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404" r:id="rId3"/>
    <p:sldId id="405" r:id="rId4"/>
    <p:sldId id="417" r:id="rId5"/>
    <p:sldId id="416" r:id="rId6"/>
    <p:sldId id="407" r:id="rId7"/>
    <p:sldId id="409" r:id="rId8"/>
    <p:sldId id="418" r:id="rId9"/>
    <p:sldId id="373" r:id="rId10"/>
    <p:sldId id="408" r:id="rId11"/>
    <p:sldId id="415" r:id="rId12"/>
    <p:sldId id="414" r:id="rId13"/>
    <p:sldId id="413" r:id="rId14"/>
    <p:sldId id="410" r:id="rId15"/>
    <p:sldId id="406" r:id="rId16"/>
    <p:sldId id="383" r:id="rId17"/>
    <p:sldId id="392" r:id="rId18"/>
    <p:sldId id="393" r:id="rId19"/>
    <p:sldId id="394" r:id="rId20"/>
    <p:sldId id="395" r:id="rId21"/>
    <p:sldId id="397" r:id="rId22"/>
    <p:sldId id="396" r:id="rId23"/>
    <p:sldId id="398" r:id="rId24"/>
    <p:sldId id="400" r:id="rId25"/>
    <p:sldId id="401" r:id="rId26"/>
    <p:sldId id="412" r:id="rId27"/>
    <p:sldId id="391" r:id="rId28"/>
    <p:sldId id="382" r:id="rId29"/>
    <p:sldId id="419" r:id="rId30"/>
    <p:sldId id="385" r:id="rId31"/>
    <p:sldId id="386" r:id="rId32"/>
    <p:sldId id="420" r:id="rId33"/>
    <p:sldId id="423" r:id="rId34"/>
    <p:sldId id="388" r:id="rId35"/>
    <p:sldId id="424" r:id="rId36"/>
    <p:sldId id="425" r:id="rId37"/>
    <p:sldId id="422" r:id="rId38"/>
    <p:sldId id="389" r:id="rId39"/>
    <p:sldId id="426" r:id="rId40"/>
    <p:sldId id="390" r:id="rId41"/>
    <p:sldId id="387" r:id="rId42"/>
    <p:sldId id="384" r:id="rId43"/>
    <p:sldId id="402" r:id="rId44"/>
    <p:sldId id="4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iceonomics.com/hadley-wickham-the-man-who-revolutionized-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gi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ro-r-website" TargetMode="External"/><Relationship Id="rId3" Type="http://schemas.openxmlformats.org/officeDocument/2006/relationships/hyperlink" Target="http://bit.ly/intro-r-mate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 Analysis in R 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</a:t>
            </a:r>
            <a:r>
              <a:rPr lang="en-US" dirty="0" smtClean="0"/>
              <a:t>Garcia, PhD</a:t>
            </a:r>
            <a:endParaRPr lang="en-US" dirty="0"/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93F9250-0EF6-B344-8F34-B71913B6B037}"/>
              </a:ext>
            </a:extLst>
          </p:cNvPr>
          <p:cNvGrpSpPr/>
          <p:nvPr/>
        </p:nvGrpSpPr>
        <p:grpSpPr>
          <a:xfrm>
            <a:off x="1823211" y="4099655"/>
            <a:ext cx="2077720" cy="1175769"/>
            <a:chOff x="4721860" y="671319"/>
            <a:chExt cx="3741928" cy="21686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</a:t>
            </a:r>
            <a:r>
              <a:rPr lang="en-US" dirty="0" smtClean="0"/>
              <a:t>packages</a:t>
            </a:r>
            <a:endParaRPr lang="en-US" dirty="0"/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082573"/>
            <a:ext cx="34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Guesses which kind of figure </a:t>
            </a:r>
            <a:r>
              <a:rPr lang="en-US" dirty="0" smtClean="0"/>
              <a:t>you want based on </a:t>
            </a:r>
            <a:r>
              <a:rPr lang="en-US" smtClean="0"/>
              <a:t>the variable(s) 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5" y="3728904"/>
            <a:ext cx="201167" cy="7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873752"/>
            <a:ext cx="432316" cy="65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Customize it!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406208" y="4021462"/>
            <a:ext cx="144200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: “Two </a:t>
            </a:r>
            <a:r>
              <a:rPr lang="en-US" dirty="0"/>
              <a:t>numerical variables? Oh, you probably want a </a:t>
            </a:r>
            <a:r>
              <a:rPr lang="en-US" dirty="0" smtClean="0"/>
              <a:t>scatter 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</a:t>
            </a:r>
            <a:r>
              <a:rPr lang="en-US" dirty="0" smtClean="0"/>
              <a:t>Garcia</a:t>
            </a:r>
          </a:p>
          <a:p>
            <a:pPr lvl="2"/>
            <a:r>
              <a:rPr lang="en-US" dirty="0" smtClean="0"/>
              <a:t>Assistant </a:t>
            </a:r>
            <a:r>
              <a:rPr lang="en-US" dirty="0"/>
              <a:t>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3" y="1157483"/>
            <a:ext cx="1056720" cy="78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56" y="3123116"/>
            <a:ext cx="861614" cy="10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5" y="1187876"/>
            <a:ext cx="744673" cy="7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9" y="739900"/>
            <a:ext cx="976464" cy="95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7" y="657224"/>
            <a:ext cx="1302286" cy="3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440" y="1647239"/>
            <a:ext cx="764916" cy="77008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612" y="3320822"/>
            <a:ext cx="820917" cy="8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</a:t>
            </a:r>
            <a:r>
              <a:rPr lang="en-US" dirty="0" smtClean="0"/>
              <a:t>1)</a:t>
            </a:r>
            <a:endParaRPr lang="en-US" dirty="0"/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package we’ll use for data cleaning is called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sz="2000" dirty="0" smtClean="0"/>
              <a:t>, which is part of the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sz="2000" dirty="0" smtClean="0"/>
              <a:t>, also written by Hadley Wickham</a:t>
            </a:r>
          </a:p>
          <a:p>
            <a:r>
              <a:rPr lang="en-US" sz="2000" dirty="0" smtClean="0"/>
              <a:t>Find all the </a:t>
            </a:r>
            <a:r>
              <a:rPr lang="en-US" sz="2000" dirty="0" err="1" smtClean="0"/>
              <a:t>cheatsheets</a:t>
            </a:r>
            <a:r>
              <a:rPr lang="en-US" sz="2000" dirty="0"/>
              <a:t> here: </a:t>
            </a:r>
            <a:r>
              <a:rPr lang="en-US" sz="2000" dirty="0" smtClean="0"/>
              <a:t>https://</a:t>
            </a:r>
            <a:r>
              <a:rPr lang="en-US" sz="2000" dirty="0" err="1" smtClean="0"/>
              <a:t>www.rstudio.com</a:t>
            </a:r>
            <a:r>
              <a:rPr lang="en-US" sz="2000" dirty="0" smtClean="0"/>
              <a:t>/resources/</a:t>
            </a:r>
            <a:r>
              <a:rPr lang="en-US" sz="2000" dirty="0" err="1" smtClean="0"/>
              <a:t>cheatsheets</a:t>
            </a:r>
            <a:r>
              <a:rPr lang="en-US" sz="2000" dirty="0"/>
              <a:t>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4" y="3437844"/>
            <a:ext cx="7719391" cy="4170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five data verbs</a:t>
            </a:r>
            <a:endParaRPr lang="en-US" sz="2800" dirty="0"/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filter()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mutate()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arrange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select()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summarize()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And also</a:t>
            </a:r>
            <a:r>
              <a:rPr lang="is-IS" sz="2800" dirty="0" smtClean="0"/>
              <a:t>…</a:t>
            </a:r>
          </a:p>
          <a:p>
            <a:pPr lvl="1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rename()</a:t>
            </a:r>
          </a:p>
          <a:p>
            <a:pPr lvl="1"/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spread()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reasons you mentioned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High cost of SPSS, especially for students</a:t>
            </a:r>
          </a:p>
          <a:p>
            <a:pPr lvl="1"/>
            <a:r>
              <a:rPr lang="is-IS" dirty="0" smtClean="0"/>
              <a:t>Reproducibility</a:t>
            </a:r>
          </a:p>
          <a:p>
            <a:r>
              <a:rPr lang="is-IS" dirty="0" smtClean="0"/>
              <a:t>My </a:t>
            </a:r>
            <a:r>
              <a:rPr lang="is-IS" dirty="0"/>
              <a:t>personal reasons:</a:t>
            </a:r>
          </a:p>
          <a:p>
            <a:pPr lvl="1"/>
            <a:r>
              <a:rPr lang="is-IS" dirty="0"/>
              <a:t>It can do </a:t>
            </a:r>
            <a:r>
              <a:rPr lang="is-IS" dirty="0" smtClean="0"/>
              <a:t>everything in one program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</a:t>
            </a:r>
            <a:r>
              <a:rPr lang="is-IS" dirty="0" smtClean="0"/>
              <a:t>results in manuscripts</a:t>
            </a:r>
          </a:p>
          <a:p>
            <a:pPr lvl="1"/>
            <a:r>
              <a:rPr lang="is-IS" dirty="0" smtClean="0"/>
              <a:t>Many </a:t>
            </a:r>
            <a:r>
              <a:rPr lang="is-IS" dirty="0"/>
              <a:t>teaching </a:t>
            </a:r>
            <a:r>
              <a:rPr lang="is-IS" dirty="0" smtClean="0"/>
              <a:t>reasons</a:t>
            </a:r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8" y="2147118"/>
            <a:ext cx="621924" cy="62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1586371"/>
            <a:ext cx="698596" cy="32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3" y="2006288"/>
            <a:ext cx="715121" cy="58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08" y="2729344"/>
            <a:ext cx="699974" cy="29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45" y="1737540"/>
            <a:ext cx="1104293" cy="41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5" y="2201068"/>
            <a:ext cx="342265" cy="34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11" y="3241992"/>
            <a:ext cx="396635" cy="389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60" y="3213017"/>
            <a:ext cx="426152" cy="418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55" y="2264855"/>
            <a:ext cx="1076732" cy="4344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03721" y="1342515"/>
            <a:ext cx="3053706" cy="2525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39138" y="2482090"/>
            <a:ext cx="4280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69" y="3188399"/>
            <a:ext cx="47897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</a:t>
            </a:r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Each function takes and dataset and returns a dataset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73514"/>
              </p:ext>
            </p:extLst>
          </p:nvPr>
        </p:nvGraphicFramePr>
        <p:xfrm>
          <a:off x="1142999" y="3075389"/>
          <a:ext cx="9872871" cy="267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26" y="2960419"/>
            <a:ext cx="4151221" cy="233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5" y="3431023"/>
            <a:ext cx="2107149" cy="12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1965959"/>
            <a:ext cx="4816305" cy="1249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4327629"/>
            <a:ext cx="5654736" cy="1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2057400"/>
            <a:ext cx="5598504" cy="127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4138050"/>
            <a:ext cx="6070552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" y="4555221"/>
            <a:ext cx="1953787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4555221"/>
            <a:ext cx="3454091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3" y="4555221"/>
            <a:ext cx="1089632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41" y="4555221"/>
            <a:ext cx="1903910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5"/>
            <a:ext cx="1089632" cy="34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5094513"/>
            <a:ext cx="1089632" cy="2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reading/writing: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write: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680623"/>
            <a:ext cx="8901165" cy="68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4196024"/>
            <a:ext cx="5495798" cy="18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Save to a new object:</a:t>
            </a:r>
            <a:endParaRPr lang="en-US" dirty="0"/>
          </a:p>
          <a:p>
            <a:pPr marL="1319213" lvl="1" indent="-45720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the same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6" y="3070260"/>
            <a:ext cx="4203768" cy="1401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23" y="3070260"/>
            <a:ext cx="4233852" cy="14715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>
            <a:off x="1301789" y="3326004"/>
            <a:ext cx="2886935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>
            <a:off x="6318921" y="3326004"/>
            <a:ext cx="2338728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Bunny </a:t>
            </a:r>
            <a:r>
              <a:rPr lang="en-US" dirty="0" smtClean="0">
                <a:ea typeface="Consolas" charset="0"/>
                <a:cs typeface="Consolas" charset="0"/>
              </a:rPr>
              <a:t>Foo Foo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2329644"/>
            <a:ext cx="9528782" cy="38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3349485"/>
            <a:ext cx="3890645" cy="135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69" y="3349485"/>
            <a:ext cx="3280571" cy="2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Schedule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3793749"/>
            <a:ext cx="7254240" cy="232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4586"/>
            <a:ext cx="7254240" cy="22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</a:t>
            </a:r>
            <a:r>
              <a:rPr lang="en-US" b="1" dirty="0" smtClean="0"/>
              <a:t>tables </a:t>
            </a:r>
            <a:r>
              <a:rPr lang="en-US" dirty="0" smtClean="0"/>
              <a:t>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Adding cases from another dataset 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bind_rows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Adding </a:t>
            </a:r>
            <a:r>
              <a:rPr lang="en-US" dirty="0"/>
              <a:t>variables from another </a:t>
            </a:r>
            <a:r>
              <a:rPr lang="en-US" dirty="0" smtClean="0"/>
              <a:t>dataset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bind_cols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 smtClean="0"/>
              <a:t>from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tidyr</a:t>
            </a:r>
            <a:r>
              <a:rPr lang="en-US" dirty="0" smtClean="0"/>
              <a:t> package)</a:t>
            </a:r>
            <a:endParaRPr lang="en-US" dirty="0"/>
          </a:p>
          <a:p>
            <a:pPr lvl="1"/>
            <a:r>
              <a:rPr lang="en-US" dirty="0" smtClean="0"/>
              <a:t>Wide-to-long</a:t>
            </a:r>
          </a:p>
          <a:p>
            <a:pPr lvl="2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Long-to-wide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pread()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intro_to_dplyr.Rmd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that (now familiar) formula, then data,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/>
              <a:t>corr.test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 like to use this with select():</a:t>
            </a:r>
          </a:p>
          <a:p>
            <a:pPr marL="274320" lvl="1" indent="0" algn="ctr">
              <a:buNone/>
            </a:pPr>
            <a:r>
              <a:rPr lang="en-US" b="1" dirty="0" err="1"/>
              <a:t>corr.test</a:t>
            </a:r>
            <a:r>
              <a:rPr lang="en-US" b="1" dirty="0"/>
              <a:t>(select(</a:t>
            </a:r>
            <a:r>
              <a:rPr lang="en-US" b="1" dirty="0" err="1"/>
              <a:t>acitelli</a:t>
            </a:r>
            <a:r>
              <a:rPr lang="en-US" b="1" dirty="0"/>
              <a:t>, tension, </a:t>
            </a:r>
            <a:r>
              <a:rPr lang="en-US" b="1" dirty="0" err="1"/>
              <a:t>self_pos</a:t>
            </a:r>
            <a:r>
              <a:rPr lang="en-US" b="1" dirty="0"/>
              <a:t>, </a:t>
            </a:r>
            <a:r>
              <a:rPr lang="en-US" b="1" dirty="0" err="1"/>
              <a:t>other_pos</a:t>
            </a:r>
            <a:r>
              <a:rPr lang="en-US" b="1" dirty="0"/>
              <a:t>, satisfaction))</a:t>
            </a:r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alpha()</a:t>
            </a:r>
          </a:p>
          <a:p>
            <a:pPr lvl="1"/>
            <a:r>
              <a:rPr lang="en-US" dirty="0"/>
              <a:t>Also handy with select:</a:t>
            </a:r>
          </a:p>
          <a:p>
            <a:pPr marL="274320" lvl="1" indent="0" algn="ctr">
              <a:buNone/>
            </a:pPr>
            <a:r>
              <a:rPr lang="en-US" b="1" dirty="0"/>
              <a:t>alpha(select(</a:t>
            </a:r>
            <a:r>
              <a:rPr lang="en-US" b="1" dirty="0" err="1"/>
              <a:t>acitelli</a:t>
            </a:r>
            <a:r>
              <a:rPr lang="en-US" b="1" dirty="0"/>
              <a:t>, sat1, sat2, sat3, sat4, sat5, sat6))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7204165" y="1417321"/>
            <a:ext cx="418014" cy="450668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051764" y="3766465"/>
            <a:ext cx="418013" cy="350520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1548" y="38920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9146" y="569175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</a:t>
            </a:r>
            <a:r>
              <a:rPr lang="en-US"/>
              <a:t>and </a:t>
            </a:r>
            <a:br>
              <a:rPr lang="en-US"/>
            </a:br>
            <a:r>
              <a:rPr lang="en-US"/>
              <a:t>t-Tests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samples and paired samples t-tests</a:t>
            </a:r>
          </a:p>
          <a:p>
            <a:endParaRPr lang="en-US" dirty="0"/>
          </a:p>
          <a:p>
            <a:endParaRPr lang="en-US" sz="2800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(satisfaction ~ Gender, data = </a:t>
            </a:r>
            <a:r>
              <a:rPr lang="en-US" sz="2800" b="1" dirty="0" err="1"/>
              <a:t>acitelli</a:t>
            </a:r>
            <a:r>
              <a:rPr lang="en-US" sz="2800" b="1" dirty="0"/>
              <a:t>)</a:t>
            </a:r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</a:t>
            </a:r>
            <a:r>
              <a:rPr lang="en-US" sz="2800" b="1" dirty="0" err="1"/>
              <a:t>self_pos</a:t>
            </a:r>
            <a:r>
              <a:rPr lang="en-US" sz="2800" b="1" dirty="0"/>
              <a:t>, </a:t>
            </a:r>
            <a:r>
              <a:rPr lang="en-US" sz="2800" b="1" dirty="0" err="1"/>
              <a:t>other_pos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, paired = TRUE)</a:t>
            </a:r>
          </a:p>
        </p:txBody>
      </p:sp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 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Bookmark </a:t>
            </a:r>
            <a:r>
              <a:rPr lang="en-US" sz="2400" dirty="0"/>
              <a:t>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3348</TotalTime>
  <Words>1336</Words>
  <Application>Microsoft Macintosh PowerPoint</Application>
  <PresentationFormat>Widescreen</PresentationFormat>
  <Paragraphs>262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Consolas</vt:lpstr>
      <vt:lpstr>Corbel</vt:lpstr>
      <vt:lpstr>Mangal</vt:lpstr>
      <vt:lpstr>Wingdings</vt:lpstr>
      <vt:lpstr>Arial</vt:lpstr>
      <vt:lpstr>Basis</vt:lpstr>
      <vt:lpstr>Introduction to Data Analysis in R - Day 1</vt:lpstr>
      <vt:lpstr>Introductions</vt:lpstr>
      <vt:lpstr>Why Learn to use R?</vt:lpstr>
      <vt:lpstr>Schedule</vt:lpstr>
      <vt:lpstr>Day 1</vt:lpstr>
      <vt:lpstr>R and RStudio</vt:lpstr>
      <vt:lpstr>R and RStudio</vt:lpstr>
      <vt:lpstr>Open R 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Little Bunny Foo Foo</vt:lpstr>
      <vt:lpstr>Data Cleaning</vt:lpstr>
      <vt:lpstr>R Markdown File</vt:lpstr>
      <vt:lpstr>Correlation Matrices, Reliability, and  t-Tests</vt:lpstr>
      <vt:lpstr>Correlation Matrices, Reliability, and  t-Tests</vt:lpstr>
      <vt:lpstr>Correlation Matrices, Reliability, and  t-Tests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Microsoft Office User</cp:lastModifiedBy>
  <cp:revision>100</cp:revision>
  <dcterms:created xsi:type="dcterms:W3CDTF">2016-03-31T21:14:54Z</dcterms:created>
  <dcterms:modified xsi:type="dcterms:W3CDTF">2018-05-29T19:35:44Z</dcterms:modified>
</cp:coreProperties>
</file>